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262" r:id="rId2"/>
    <p:sldId id="265" r:id="rId3"/>
    <p:sldId id="348" r:id="rId4"/>
    <p:sldId id="349" r:id="rId5"/>
    <p:sldId id="350" r:id="rId6"/>
    <p:sldId id="351" r:id="rId7"/>
    <p:sldId id="360" r:id="rId8"/>
    <p:sldId id="352" r:id="rId9"/>
    <p:sldId id="268" r:id="rId10"/>
    <p:sldId id="362" r:id="rId11"/>
    <p:sldId id="353" r:id="rId12"/>
    <p:sldId id="364" r:id="rId13"/>
    <p:sldId id="354" r:id="rId14"/>
    <p:sldId id="361" r:id="rId15"/>
    <p:sldId id="355" r:id="rId16"/>
    <p:sldId id="356" r:id="rId17"/>
    <p:sldId id="363" r:id="rId18"/>
    <p:sldId id="357" r:id="rId19"/>
    <p:sldId id="358" r:id="rId20"/>
    <p:sldId id="296" r:id="rId21"/>
    <p:sldId id="332" r:id="rId22"/>
    <p:sldId id="333" r:id="rId23"/>
    <p:sldId id="295" r:id="rId24"/>
    <p:sldId id="270" r:id="rId25"/>
    <p:sldId id="310" r:id="rId26"/>
    <p:sldId id="334" r:id="rId27"/>
    <p:sldId id="338" r:id="rId28"/>
    <p:sldId id="339" r:id="rId29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4728" autoAdjust="0"/>
  </p:normalViewPr>
  <p:slideViewPr>
    <p:cSldViewPr>
      <p:cViewPr varScale="1">
        <p:scale>
          <a:sx n="102" d="100"/>
          <a:sy n="102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6AD279-7F3E-4BE5-BB64-A95F6EB797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DC3392-9650-4DB8-9D50-290D9F5D1E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237C9-B85C-49B7-8803-172347AADC74}" type="slidenum">
              <a:rPr lang="en-US"/>
              <a:pPr/>
              <a:t>1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A8D72-5134-4E21-A74D-9BDE6521F99D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0691B-88A7-4FF3-A94B-CB1FDB7CEC4C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E6594-6863-4E22-8485-30390243D87B}" type="slidenum">
              <a:rPr lang="en-US"/>
              <a:pPr/>
              <a:t>13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106FA-4658-4DD4-A655-EB1EDBF1F28B}" type="slidenum">
              <a:rPr lang="en-US"/>
              <a:pPr/>
              <a:t>14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A655C-E0A6-471F-B953-496025CA93F5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E65BA-637E-40C0-AD46-51DAB092BCC1}" type="slidenum">
              <a:rPr lang="en-US"/>
              <a:pPr/>
              <a:t>16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5BE13-D12E-478B-9FA6-FE91FDF73D79}" type="slidenum">
              <a:rPr lang="en-US"/>
              <a:pPr/>
              <a:t>18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E307A-0C78-4AC4-AEF2-F8F6A480BD9E}" type="slidenum">
              <a:rPr lang="en-US"/>
              <a:pPr/>
              <a:t>19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533F-10C9-4D64-9C5A-7DC0A9749FB5}" type="slidenum">
              <a:rPr lang="en-US"/>
              <a:pPr/>
              <a:t>20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AD795-6E48-4012-B2DA-E1495BCBB175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E4045-CE77-4BD1-91DE-DAEEB39A9091}" type="slidenum">
              <a:rPr lang="en-US"/>
              <a:pPr/>
              <a:t>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FB960-A9E7-4005-9304-2DC9B9D15871}" type="slidenum">
              <a:rPr lang="en-US"/>
              <a:pPr/>
              <a:t>22</a:t>
            </a:fld>
            <a:endParaRPr lang="en-US"/>
          </a:p>
        </p:txBody>
      </p:sp>
      <p:sp>
        <p:nvSpPr>
          <p:cNvPr id="177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68292-087C-4119-9FE5-27C11E2CE5F3}" type="slidenum">
              <a:rPr lang="en-US"/>
              <a:pPr/>
              <a:t>23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2F12F-935B-46E8-AA46-4ED169A7EC05}" type="slidenum">
              <a:rPr lang="en-US"/>
              <a:pPr/>
              <a:t>24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11735-C95D-4333-98EE-147AFA132017}" type="slidenum">
              <a:rPr lang="en-US"/>
              <a:pPr/>
              <a:t>25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FADF5-22CA-4952-AFA3-D956D1F0E8DF}" type="slidenum">
              <a:rPr lang="en-US"/>
              <a:pPr/>
              <a:t>26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35D6F-8D94-4EBB-BB56-8DE07143EFF9}" type="slidenum">
              <a:rPr lang="en-US"/>
              <a:pPr/>
              <a:t>27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DB672-6639-49A7-91D8-AD112F803405}" type="slidenum">
              <a:rPr lang="en-US"/>
              <a:pPr/>
              <a:t>28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68989-8C00-4A36-B0CB-9DA6A3E5F0CE}" type="slidenum">
              <a:rPr lang="en-US"/>
              <a:pPr/>
              <a:t>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6045-6E69-4460-B8A7-00774E05275F}" type="slidenum">
              <a:rPr lang="en-US"/>
              <a:pPr/>
              <a:t>4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90D15-9402-4CF8-B261-9D14D174C426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ACCB1-7B8C-4FB0-9FF4-1C5B191A4405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FA677-FD97-44EC-8C28-53EBA5BA67F4}" type="slidenum">
              <a:rPr lang="en-US"/>
              <a:pPr/>
              <a:t>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19EB0-F720-4F9F-9A00-71D8574DF38D}" type="slidenum">
              <a:rPr lang="en-US"/>
              <a:pPr/>
              <a:t>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437B5-B949-48CF-A830-18BC668CDC56}" type="slidenum">
              <a:rPr lang="en-US"/>
              <a:pPr/>
              <a:t>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059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05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06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821B8C-60A4-4B30-8110-C51633F12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27B8C-FFCE-4F02-9A91-8AEE98E777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FC40A3-7549-4979-B78A-7C10EA448D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9CCB6-4487-4A95-A60A-3C5D7B0C6E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B4758-4D8E-4B4D-8303-9F5885994C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F1C61-C641-453E-B0EB-DA0C518A00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387-E0C8-493C-A886-C2D76C275C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A57AA3-E147-4966-9C39-671F545FCB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72C3AB-BF0D-4057-9361-B172B41016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C16F8F-E786-41B4-A0BA-86F628AD4D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8E512-7F5B-4ABE-83E1-FEAD2EC178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CC91E95-7FBE-4872-B864-F137987BC7D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957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95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95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74118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232wtCuLsoI&amp;feature=relat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gT5rUQ9Em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Chapter 23: Phyla </a:t>
            </a:r>
            <a:r>
              <a:rPr lang="en-US" dirty="0" err="1">
                <a:solidFill>
                  <a:schemeClr val="tx1"/>
                </a:solidFill>
                <a:hlinkClick r:id="rId4"/>
              </a:rPr>
              <a:t>Chordata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Nervous System</a:t>
            </a:r>
            <a:br>
              <a:rPr lang="en-US"/>
            </a:br>
            <a:r>
              <a:rPr lang="en-US"/>
              <a:t>in Subphylum Vertebrata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sz="2800"/>
              <a:t>Expanded nerve cord into a tripartite brain (3 parts, fore,mid,and hind brain)  and sensory structures.</a:t>
            </a:r>
          </a:p>
          <a:p>
            <a:r>
              <a:rPr lang="en-US" sz="2800"/>
              <a:t>Develop paired eyes and ears, chemoreceptors, pressure sensors, and olfactory sensors</a:t>
            </a:r>
          </a:p>
        </p:txBody>
      </p:sp>
      <p:pic>
        <p:nvPicPr>
          <p:cNvPr id="252932" name="Picture 4" descr="23_p47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038" y="1981200"/>
            <a:ext cx="49069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	Pharyngeal Pouches and Slits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1. Pharyngeal slits lead from the pharyngeal cavity to the outside.</a:t>
            </a:r>
          </a:p>
          <a:p>
            <a:pPr>
              <a:buFont typeface="Wingdings" pitchFamily="2" charset="2"/>
              <a:buNone/>
            </a:pPr>
            <a:r>
              <a:rPr lang="en-US"/>
              <a:t>2.	They form by the inpocketing of the outside ectoderm and the evagination of the pharynx endoderm.</a:t>
            </a:r>
          </a:p>
          <a:p>
            <a:pPr>
              <a:buFont typeface="Wingdings" pitchFamily="2" charset="2"/>
              <a:buNone/>
            </a:pPr>
            <a:r>
              <a:rPr lang="en-US"/>
              <a:t>3.	In aquatic chordates, the two pockets break through to form the pharyngeal slit.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pigeonchess.files.wordpress.com/2012/05/stage14_human_embryo.jpg?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5410200" cy="2804649"/>
          </a:xfrm>
          <a:prstGeom prst="rect">
            <a:avLst/>
          </a:prstGeom>
          <a:noFill/>
        </p:spPr>
      </p:pic>
      <p:pic>
        <p:nvPicPr>
          <p:cNvPr id="69638" name="Picture 6" descr="http://universe-review.ca/I10-82-arc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0"/>
            <a:ext cx="6410325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	Pharyngeal Pouches and Slits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/>
              <a:t>In </a:t>
            </a:r>
            <a:r>
              <a:rPr lang="en-US" sz="2800" dirty="0" err="1"/>
              <a:t>tetrapods</a:t>
            </a:r>
            <a:r>
              <a:rPr lang="en-US" sz="2800" dirty="0"/>
              <a:t>,(four- footed vertebrates) the pharyngeal pouches give rise to a variety of structures, including the Eustachian tube, middle ear cavity, tonsils and parathyroid glands.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en-US" sz="2800" dirty="0"/>
              <a:t>Openings between digestive tract and outside of body.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6</a:t>
            </a:r>
            <a:r>
              <a:rPr lang="en-US" sz="2800" dirty="0" smtClean="0"/>
              <a:t>. </a:t>
            </a:r>
            <a:r>
              <a:rPr lang="en-US" sz="2800" dirty="0"/>
              <a:t>Used for filter feeding in some.  Others have gills in slits, used for respiration.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7</a:t>
            </a:r>
            <a:r>
              <a:rPr lang="en-US" sz="2800" smtClean="0"/>
              <a:t>. </a:t>
            </a:r>
            <a:r>
              <a:rPr lang="en-US" sz="2800" dirty="0"/>
              <a:t>Pharyngeal slits of terrestrial vertebrates are only found in embryonic stages.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 and Respiration</a:t>
            </a:r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sz="2800"/>
              <a:t>First used for filter feeding, later predatory feeding.</a:t>
            </a:r>
          </a:p>
          <a:p>
            <a:r>
              <a:rPr lang="en-US" sz="2800"/>
              <a:t>Addition of heart and capillary beds increased circulation.</a:t>
            </a:r>
          </a:p>
          <a:p>
            <a:r>
              <a:rPr lang="en-US" sz="2800"/>
              <a:t>Allows higher metabolic rate.</a:t>
            </a:r>
          </a:p>
        </p:txBody>
      </p:sp>
      <p:pic>
        <p:nvPicPr>
          <p:cNvPr id="250884" name="Picture 1028" descr="23_p47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51816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    </a:t>
            </a:r>
            <a:r>
              <a:rPr lang="en-US" b="0"/>
              <a:t>Endostyle or Thyroid Gland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1. Recently, the </a:t>
            </a:r>
            <a:r>
              <a:rPr lang="en-US" sz="2800" b="1"/>
              <a:t>endostyle</a:t>
            </a:r>
            <a:r>
              <a:rPr lang="en-US" sz="2800"/>
              <a:t> was recognized as a shared chordate character.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2. The endostyle or its derivative, the </a:t>
            </a:r>
            <a:r>
              <a:rPr lang="en-US" sz="2800" b="1"/>
              <a:t>thyroid gland</a:t>
            </a:r>
            <a:r>
              <a:rPr lang="en-US" sz="2800"/>
              <a:t>, is found in all chordates.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3. Located in the pharyngeal floor, it secretes mucus that traps small food particles in the pharyngeal cavity.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4.	Some cells in the endostyle secrete iodinated proteins homologous with the iodinated-hormone-secreting thyroid gland of adult lampreys and the remainder of vertebrates.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E. Postanal Tail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	The postanal tail, plus musculature, provided motility for larval tunicates and Amphioxus to swim.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 This was increased in fishes with the addition of fins but became smaller or vestigial in later lineages.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Humans have only a vestige ( the coccyx, a series of small vertebrae at the end of the spinal column).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lkreason.org/img/macroevolution/human_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2989508" cy="3144520"/>
          </a:xfrm>
          <a:prstGeom prst="rect">
            <a:avLst/>
          </a:prstGeom>
          <a:noFill/>
        </p:spPr>
      </p:pic>
      <p:pic>
        <p:nvPicPr>
          <p:cNvPr id="1028" name="Picture 4" descr="http://embryology.med.unsw.edu.au/wwwhuman/stages/Images/CSt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648074"/>
            <a:ext cx="4629150" cy="320992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embryo</a:t>
            </a:r>
            <a:endParaRPr lang="en-US" dirty="0"/>
          </a:p>
        </p:txBody>
      </p:sp>
      <p:pic>
        <p:nvPicPr>
          <p:cNvPr id="1030" name="Picture 6" descr="http://bp1.blogger.com/_A0fZ9e8EpO8/R2KTi0Ty9-I/AAAAAAAAAC0/wLf5AECYhF0/s400/human_tails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09600"/>
            <a:ext cx="38100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Ancestry and Evolution</a:t>
            </a:r>
          </a:p>
        </p:txBody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A. </a:t>
            </a:r>
            <a:r>
              <a:rPr lang="en-US" b="1"/>
              <a:t>History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	The earliest protochordates were soft-bodied and would not have left many fossils.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	Most work has been conducted on early developmental stages where early features are conserved.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	A theory that chordates evolved within the protostome lineage was discarded due to embryo evidence.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	</a:t>
            </a:r>
            <a:r>
              <a:rPr lang="en-US" b="0"/>
              <a:t>History (continued)</a:t>
            </a:r>
          </a:p>
        </p:txBody>
      </p:sp>
      <p:sp>
        <p:nvSpPr>
          <p:cNvPr id="235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4. The </a:t>
            </a:r>
            <a:r>
              <a:rPr lang="en-US" sz="2800" b="1"/>
              <a:t>deuterostomes</a:t>
            </a:r>
            <a:r>
              <a:rPr lang="en-US" sz="2800"/>
              <a:t> are a natural grouping that has a common origin in Precambrian seas.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5.	Anatomical, developmental, and molecular evidence indicate that chordates arose about 570 million years ago from a lineage related to echinoderms and hemichordates.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6. Some workers suggest that Hemichordata is the sister group to Chordata; others suggest that the chordate ancestry lies with an extinct free-swimming echinoderm.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Phylum </a:t>
            </a:r>
            <a:r>
              <a:rPr lang="en-US" dirty="0" err="1">
                <a:hlinkClick r:id="rId3"/>
              </a:rPr>
              <a:t>Chordata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The name </a:t>
            </a:r>
            <a:r>
              <a:rPr lang="en-US" b="1" dirty="0" err="1"/>
              <a:t>Chordata</a:t>
            </a:r>
            <a:r>
              <a:rPr lang="en-US" dirty="0"/>
              <a:t> comes from the notochord; a </a:t>
            </a:r>
            <a:r>
              <a:rPr lang="en-US" dirty="0" err="1"/>
              <a:t>rodlike</a:t>
            </a:r>
            <a:r>
              <a:rPr lang="en-US" dirty="0"/>
              <a:t>, </a:t>
            </a:r>
            <a:r>
              <a:rPr lang="en-US" dirty="0" err="1"/>
              <a:t>semirigid</a:t>
            </a:r>
            <a:r>
              <a:rPr lang="en-US" dirty="0"/>
              <a:t> tissue enclosed in a sheath.</a:t>
            </a:r>
          </a:p>
          <a:p>
            <a:pPr marL="609600" indent="-609600"/>
            <a:r>
              <a:rPr lang="en-US" dirty="0"/>
              <a:t>The chordates have five basic characteristics:  1) dorsal, tubular nerve cord overlying </a:t>
            </a:r>
            <a:endParaRPr lang="en-US" dirty="0" smtClean="0"/>
          </a:p>
          <a:p>
            <a:pPr marL="609600" indent="-609600">
              <a:buNone/>
            </a:pPr>
            <a:r>
              <a:rPr lang="en-US" dirty="0" smtClean="0"/>
              <a:t>	2</a:t>
            </a:r>
            <a:r>
              <a:rPr lang="en-US" dirty="0"/>
              <a:t>) a supportive </a:t>
            </a:r>
            <a:r>
              <a:rPr lang="en-US" dirty="0" smtClean="0"/>
              <a:t>notochord </a:t>
            </a:r>
          </a:p>
          <a:p>
            <a:pPr marL="609600" indent="-609600">
              <a:buNone/>
            </a:pPr>
            <a:r>
              <a:rPr lang="en-US" dirty="0" smtClean="0"/>
              <a:t>	3</a:t>
            </a:r>
            <a:r>
              <a:rPr lang="en-US" dirty="0"/>
              <a:t>) pharyngeal slits </a:t>
            </a:r>
          </a:p>
          <a:p>
            <a:pPr marL="609600" indent="-609600">
              <a:buNone/>
            </a:pPr>
            <a:r>
              <a:rPr lang="en-US" dirty="0" smtClean="0"/>
              <a:t>	4</a:t>
            </a:r>
            <a:r>
              <a:rPr lang="en-US" dirty="0"/>
              <a:t>) an </a:t>
            </a:r>
            <a:r>
              <a:rPr lang="en-US" dirty="0" err="1"/>
              <a:t>endostyle</a:t>
            </a:r>
            <a:r>
              <a:rPr lang="en-US" dirty="0"/>
              <a:t> for filter feeding, </a:t>
            </a:r>
          </a:p>
          <a:p>
            <a:pPr marL="609600" indent="-609600">
              <a:buNone/>
            </a:pPr>
            <a:r>
              <a:rPr lang="en-US" dirty="0" smtClean="0"/>
              <a:t>	5</a:t>
            </a:r>
            <a:r>
              <a:rPr lang="en-US" dirty="0"/>
              <a:t>) a </a:t>
            </a:r>
            <a:r>
              <a:rPr lang="en-US" dirty="0" err="1"/>
              <a:t>postanal</a:t>
            </a:r>
            <a:r>
              <a:rPr lang="en-US" dirty="0"/>
              <a:t> tail for propulsion.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23_p46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5867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 descr="23_p46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075" y="1905000"/>
            <a:ext cx="62579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 descr="23_p47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75" y="5251450"/>
            <a:ext cx="5191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 descr="23_p472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5791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23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Subphylum Urochordata</a:t>
            </a:r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495800" cy="4830763"/>
          </a:xfrm>
        </p:spPr>
        <p:txBody>
          <a:bodyPr/>
          <a:lstStyle/>
          <a:p>
            <a:r>
              <a:rPr lang="en-US"/>
              <a:t>Tunicates or Sea Squirt</a:t>
            </a:r>
          </a:p>
          <a:p>
            <a:pPr lvl="1"/>
            <a:r>
              <a:rPr lang="en-US"/>
              <a:t>Marine invertebrates</a:t>
            </a:r>
          </a:p>
          <a:p>
            <a:pPr lvl="1"/>
            <a:r>
              <a:rPr lang="en-US"/>
              <a:t>Notochord, nerve cord, and postanal tail only found in larval stage</a:t>
            </a:r>
          </a:p>
          <a:p>
            <a:pPr lvl="1"/>
            <a:r>
              <a:rPr lang="en-US"/>
              <a:t>Adult stage sessile</a:t>
            </a:r>
          </a:p>
        </p:txBody>
      </p:sp>
      <p:pic>
        <p:nvPicPr>
          <p:cNvPr id="118788" name="Picture 1028" descr="23_06a"/>
          <p:cNvPicPr>
            <a:picLocks noChangeAspect="1" noChangeArrowheads="1"/>
          </p:cNvPicPr>
          <p:nvPr/>
        </p:nvPicPr>
        <p:blipFill>
          <a:blip r:embed="rId3" cstate="print"/>
          <a:srcRect t="3011" b="6650"/>
          <a:stretch>
            <a:fillRect/>
          </a:stretch>
        </p:blipFill>
        <p:spPr bwMode="auto">
          <a:xfrm>
            <a:off x="4114800" y="3711575"/>
            <a:ext cx="497522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5875"/>
            <a:ext cx="9136063" cy="682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Subphylum Cephalochordata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262438"/>
          </a:xfrm>
        </p:spPr>
        <p:txBody>
          <a:bodyPr/>
          <a:lstStyle/>
          <a:p>
            <a:r>
              <a:rPr lang="en-US"/>
              <a:t>Lancelets</a:t>
            </a:r>
          </a:p>
          <a:p>
            <a:pPr lvl="1"/>
            <a:r>
              <a:rPr lang="en-US"/>
              <a:t>Marine invertebrates</a:t>
            </a:r>
          </a:p>
          <a:p>
            <a:pPr lvl="1"/>
            <a:r>
              <a:rPr lang="en-US"/>
              <a:t>Clearly show all five chordate characteristics</a:t>
            </a:r>
          </a:p>
          <a:p>
            <a:pPr lvl="1"/>
            <a:r>
              <a:rPr lang="en-US"/>
              <a:t>Includes </a:t>
            </a:r>
            <a:r>
              <a:rPr lang="en-US" i="1"/>
              <a:t>Branchiostoma</a:t>
            </a:r>
            <a:r>
              <a:rPr lang="en-US"/>
              <a:t> (Amphioxus)</a:t>
            </a:r>
          </a:p>
          <a:p>
            <a:pPr lvl="1"/>
            <a:r>
              <a:rPr lang="en-US"/>
              <a:t>Tadpole-like filter feeders</a:t>
            </a:r>
          </a:p>
        </p:txBody>
      </p:sp>
      <p:pic>
        <p:nvPicPr>
          <p:cNvPr id="19461" name="Picture 5" descr="23_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200525"/>
            <a:ext cx="90217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57400" y="4343400"/>
            <a:ext cx="1143000" cy="3810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733800" y="4495800"/>
            <a:ext cx="1066800" cy="3048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71575" y="6172200"/>
            <a:ext cx="9906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305800" y="5715000"/>
            <a:ext cx="838200" cy="5334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Postanal</a:t>
            </a:r>
          </a:p>
          <a:p>
            <a:pPr algn="ctr"/>
            <a:r>
              <a:rPr lang="en-US" sz="1400" b="1">
                <a:solidFill>
                  <a:schemeClr val="bg2"/>
                </a:solidFill>
              </a:rPr>
              <a:t>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23_1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3" y="177800"/>
            <a:ext cx="9009062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Adaptations toward Vertebrate Evolution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096000" cy="4297363"/>
          </a:xfrm>
        </p:spPr>
        <p:txBody>
          <a:bodyPr/>
          <a:lstStyle/>
          <a:p>
            <a:r>
              <a:rPr lang="en-US"/>
              <a:t>Living endoskeleton</a:t>
            </a:r>
          </a:p>
          <a:p>
            <a:r>
              <a:rPr lang="en-US"/>
              <a:t>Pharynx and efficient respiration</a:t>
            </a:r>
          </a:p>
          <a:p>
            <a:r>
              <a:rPr lang="en-US"/>
              <a:t>Advanced nervous system</a:t>
            </a:r>
          </a:p>
          <a:p>
            <a:r>
              <a:rPr lang="en-US"/>
              <a:t>Paired limbs</a:t>
            </a:r>
          </a:p>
          <a:p>
            <a:pPr lvl="1"/>
            <a:r>
              <a:rPr lang="en-US"/>
              <a:t>Generally two pairs, first for swimming and later for 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23_15"/>
          <p:cNvPicPr>
            <a:picLocks noChangeAspect="1" noChangeArrowheads="1"/>
          </p:cNvPicPr>
          <p:nvPr/>
        </p:nvPicPr>
        <p:blipFill>
          <a:blip r:embed="rId3" cstate="print"/>
          <a:srcRect t="3836" b="8205"/>
          <a:stretch>
            <a:fillRect/>
          </a:stretch>
        </p:blipFill>
        <p:spPr bwMode="auto">
          <a:xfrm>
            <a:off x="0" y="381000"/>
            <a:ext cx="90090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0" y="457200"/>
            <a:ext cx="4572000" cy="68580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Early Vertebrates</a:t>
            </a:r>
          </a:p>
        </p:txBody>
      </p:sp>
      <p:pic>
        <p:nvPicPr>
          <p:cNvPr id="123909" name="Picture 5" descr="23_18"/>
          <p:cNvPicPr>
            <a:picLocks noChangeAspect="1" noChangeArrowheads="1"/>
          </p:cNvPicPr>
          <p:nvPr/>
        </p:nvPicPr>
        <p:blipFill>
          <a:blip r:embed="rId4" cstate="print"/>
          <a:srcRect t="11626" b="7831"/>
          <a:stretch>
            <a:fillRect/>
          </a:stretch>
        </p:blipFill>
        <p:spPr bwMode="auto">
          <a:xfrm>
            <a:off x="0" y="3657600"/>
            <a:ext cx="9055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Jaws</a:t>
            </a:r>
          </a:p>
        </p:txBody>
      </p:sp>
      <p:pic>
        <p:nvPicPr>
          <p:cNvPr id="124932" name="Picture 4" descr="23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0090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Phylum </a:t>
            </a:r>
            <a:r>
              <a:rPr lang="en-US" dirty="0" err="1"/>
              <a:t>Chordata</a:t>
            </a: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most cases, the notochord extends the length of the body and is between the gut tract and the nervous system. </a:t>
            </a:r>
          </a:p>
          <a:p>
            <a:pPr>
              <a:lnSpc>
                <a:spcPct val="90000"/>
              </a:lnSpc>
            </a:pPr>
            <a:r>
              <a:rPr lang="en-US" sz="2800"/>
              <a:t>The notochord mainly serves to stiffen the body or act as a skeletal axis.</a:t>
            </a:r>
          </a:p>
          <a:p>
            <a:pPr>
              <a:lnSpc>
                <a:spcPct val="90000"/>
              </a:lnSpc>
            </a:pPr>
            <a:r>
              <a:rPr lang="en-US" sz="2800"/>
              <a:t>Chordates share features with some invertebrates: bilateral symmetry, anterioposterior axis, coelom, tube-within-a-tube body plan, metamerism (segmentation) and cephalization.</a:t>
            </a:r>
          </a:p>
          <a:p>
            <a:pPr>
              <a:lnSpc>
                <a:spcPct val="90000"/>
              </a:lnSpc>
            </a:pPr>
            <a:r>
              <a:rPr lang="en-US" sz="2800"/>
              <a:t>However, the evolutionary position of Chordates is uncertain.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Phylum Chordata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Earlier theories were based on a relationship with the protostome branch; this is considered unlikely.</a:t>
            </a:r>
          </a:p>
          <a:p>
            <a:r>
              <a:rPr lang="en-US"/>
              <a:t>The important common features are: radial cleavage, anus derived from the blastopore, mouth derived from a secondary opening, and a coelom formed by fusion of enterocoelous pouches.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Chordate Hallmarks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A. </a:t>
            </a:r>
            <a:r>
              <a:rPr lang="en-US" b="1"/>
              <a:t>Notochord 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	This feature as well as the other four is always found at some embryonic stage of all chordates.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2.	The notochord is the first part of the endoskeleton to appear in the embryo.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	It serves as an axis for muscle attachment; it can bend without shortening and permits undulation.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</a:t>
            </a:r>
            <a:r>
              <a:rPr lang="en-US" b="0"/>
              <a:t>Notochord (continued)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4. In vertebrates, a series of cartilaginous or bony vertebrae form from mesenchymal cells derived from blocks of mesodermal cells lateral to the notochord.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Living Endoskeleton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3505200" cy="3535363"/>
          </a:xfrm>
        </p:spPr>
        <p:txBody>
          <a:bodyPr/>
          <a:lstStyle/>
          <a:p>
            <a:r>
              <a:rPr lang="en-US"/>
              <a:t>Allows growth without molting</a:t>
            </a:r>
          </a:p>
          <a:p>
            <a:endParaRPr lang="en-US"/>
          </a:p>
          <a:p>
            <a:r>
              <a:rPr lang="en-US"/>
              <a:t>Allows larger size</a:t>
            </a:r>
          </a:p>
        </p:txBody>
      </p:sp>
      <p:pic>
        <p:nvPicPr>
          <p:cNvPr id="248836" name="Picture 4" descr="23_p4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363" y="1600200"/>
            <a:ext cx="52276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	Dorsal Tubular Nerve Cord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1.   In most invertebrate phyla, the nerve cord is ventral to the alimentary canal and solid.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2.	In chordates, the single cord is dorsal to the alimentary canal and is tubular.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3.	The anterior end enlarges to form the brain.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4.	The cord is produced by the infolding of ectodermal cells on the dorsal side of the body.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	Dorsal Tubular Nerve Cord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00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5. Lies just dorsal to notochord, usually extends anteriorly in the form of a brain. </a:t>
            </a:r>
          </a:p>
          <a:p>
            <a:pPr>
              <a:buFont typeface="Wingdings" pitchFamily="2" charset="2"/>
              <a:buNone/>
            </a:pPr>
            <a:r>
              <a:rPr lang="en-US"/>
              <a:t>6. This is the central nervous system</a:t>
            </a:r>
          </a:p>
          <a:p>
            <a:pPr>
              <a:buFont typeface="Wingdings" pitchFamily="2" charset="2"/>
              <a:buNone/>
            </a:pPr>
            <a:r>
              <a:rPr lang="en-US"/>
              <a:t>7. Allows sensory perception, complex movement, etc.</a:t>
            </a:r>
          </a:p>
          <a:p>
            <a:pPr>
              <a:buFont typeface="Wingdings" pitchFamily="2" charset="2"/>
              <a:buNone/>
            </a:pPr>
            <a:r>
              <a:rPr lang="en-US"/>
              <a:t>8. Extremely important to success of chordates.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0">
      <a:dk1>
        <a:srgbClr val="000514"/>
      </a:dk1>
      <a:lt1>
        <a:srgbClr val="FFFFFF"/>
      </a:lt1>
      <a:dk2>
        <a:srgbClr val="003399"/>
      </a:dk2>
      <a:lt2>
        <a:srgbClr val="FFFF00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FFFF00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1291</TotalTime>
  <Words>649</Words>
  <Application>Microsoft Office PowerPoint</Application>
  <PresentationFormat>On-screen Show (4:3)</PresentationFormat>
  <Paragraphs>120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Stream</vt:lpstr>
      <vt:lpstr>Chapter 23: Phyla Chordata</vt:lpstr>
      <vt:lpstr>Phylum Chordata</vt:lpstr>
      <vt:lpstr>Phylum Chordata</vt:lpstr>
      <vt:lpstr>Phylum Chordata</vt:lpstr>
      <vt:lpstr>Five Chordate Hallmarks</vt:lpstr>
      <vt:lpstr>A. Notochord (continued)</vt:lpstr>
      <vt:lpstr>Living Endoskeleton</vt:lpstr>
      <vt:lpstr>B. Dorsal Tubular Nerve Cord </vt:lpstr>
      <vt:lpstr>B. Dorsal Tubular Nerve Cord</vt:lpstr>
      <vt:lpstr>Advanced Nervous System in Subphylum Vertebrata</vt:lpstr>
      <vt:lpstr>C. Pharyngeal Pouches and Slits </vt:lpstr>
      <vt:lpstr>Slide 12</vt:lpstr>
      <vt:lpstr>C. Pharyngeal Pouches and Slits</vt:lpstr>
      <vt:lpstr>Pharynx and Respiration</vt:lpstr>
      <vt:lpstr>D.    Endostyle or Thyroid Gland</vt:lpstr>
      <vt:lpstr>E. Postanal Tail </vt:lpstr>
      <vt:lpstr>Human embryo</vt:lpstr>
      <vt:lpstr>Ancestry and Evolution</vt:lpstr>
      <vt:lpstr>A. History (continued)</vt:lpstr>
      <vt:lpstr>Slide 20</vt:lpstr>
      <vt:lpstr>Slide 21</vt:lpstr>
      <vt:lpstr>Subphylum Urochordata</vt:lpstr>
      <vt:lpstr>Slide 23</vt:lpstr>
      <vt:lpstr>Subphylum Cephalochordata</vt:lpstr>
      <vt:lpstr>Slide 25</vt:lpstr>
      <vt:lpstr>Adaptations toward Vertebrate Evolution</vt:lpstr>
      <vt:lpstr>Early Vertebrates</vt:lpstr>
      <vt:lpstr>Evolution of Jaws</vt:lpstr>
    </vt:vector>
  </TitlesOfParts>
  <Company>SRSU Biology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22-24</dc:title>
  <dc:creator>Chris Ritzi</dc:creator>
  <cp:lastModifiedBy>Windows User</cp:lastModifiedBy>
  <cp:revision>53</cp:revision>
  <cp:lastPrinted>2001-07-27T14:19:39Z</cp:lastPrinted>
  <dcterms:created xsi:type="dcterms:W3CDTF">1999-11-16T03:09:40Z</dcterms:created>
  <dcterms:modified xsi:type="dcterms:W3CDTF">2012-11-09T16:22:51Z</dcterms:modified>
</cp:coreProperties>
</file>